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57" r:id="rId4"/>
    <p:sldId id="263" r:id="rId5"/>
    <p:sldId id="261" r:id="rId6"/>
    <p:sldId id="262" r:id="rId7"/>
    <p:sldId id="274" r:id="rId8"/>
    <p:sldId id="266" r:id="rId9"/>
    <p:sldId id="273" r:id="rId10"/>
    <p:sldId id="275" r:id="rId11"/>
    <p:sldId id="276" r:id="rId12"/>
    <p:sldId id="277" r:id="rId13"/>
    <p:sldId id="279" r:id="rId14"/>
    <p:sldId id="280" r:id="rId15"/>
    <p:sldId id="265" r:id="rId16"/>
    <p:sldId id="272" r:id="rId17"/>
    <p:sldId id="269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0E28362-9E70-44EF-9FA8-E3411FFC300A}">
          <p14:sldIdLst>
            <p14:sldId id="256"/>
            <p14:sldId id="257"/>
            <p14:sldId id="263"/>
            <p14:sldId id="261"/>
            <p14:sldId id="262"/>
            <p14:sldId id="274"/>
            <p14:sldId id="266"/>
            <p14:sldId id="273"/>
            <p14:sldId id="275"/>
            <p14:sldId id="276"/>
            <p14:sldId id="277"/>
            <p14:sldId id="279"/>
            <p14:sldId id="280"/>
            <p14:sldId id="265"/>
            <p14:sldId id="272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49" autoAdjust="0"/>
    <p:restoredTop sz="94660"/>
  </p:normalViewPr>
  <p:slideViewPr>
    <p:cSldViewPr>
      <p:cViewPr varScale="1">
        <p:scale>
          <a:sx n="111" d="100"/>
          <a:sy n="111" d="100"/>
        </p:scale>
        <p:origin x="15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1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8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20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7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9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0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0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09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5E2B-5921-421F-A9AA-129989D06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E21CCF-E646-44FD-AF00-5B98760B2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653EC-F62A-4770-8272-018DC47A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4EA327-D8D4-4D7D-884F-2D103858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4DE74-F72A-4836-84AA-FB39A4EE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60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49144-50CA-4B8B-810E-1297F185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76E97-97D7-4A9A-AB9E-0F0B55968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47647-967A-4366-86FD-71C12145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1A881-9CA4-412C-AA91-0BB53C4C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42CC71-3AB6-4B95-A14F-FA389CD3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6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03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896A5-FA6F-4FF3-8E73-0346753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D6B02D-4AFE-4AA1-8682-08A81FEEF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1321A-D083-4498-A303-D63DD0C8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1D6E5-B54C-4B88-B1A2-FDAC4CB5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8E9836-4E17-425B-BC27-2425EE86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90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5DE2-E386-404C-ADDA-06980811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6C2C4A-65E9-47B1-B632-09EADFD7A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F4C98-0B6E-4661-BD8E-C59ED0DB8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DAB7A-00C4-47F2-9DE7-F04A2EF2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0E10FE-D613-4F0A-9FB1-429BC7DC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FDC04A-1ED2-4467-88B6-FA7C9C0E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03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D91D7-90AA-4B08-993E-1578F08A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B3700C-2E25-41FF-822C-EFEC9DEF2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7C6D34-2202-4AD1-AC9A-24654CFC8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22B7B0-6873-4BB4-A2E0-1B7B1A0AA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A713AE-5373-4326-A54F-CDA4A141C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9A788-6272-4FA8-9F3D-C7D288AE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C0921B-4E8B-4F7F-A69E-97CA061A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A72C64-B171-4550-82B0-577A2233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4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E2364-D19B-46D4-A9FA-5BDAB189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803C0E-4080-474C-B04C-AE7284EC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ECD1AD-8888-4D33-9697-B0702188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53A58A-7959-4A62-8598-3EFE8C12F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74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B3C350-5B54-4F4B-A628-D04D40DA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AFF07D-DFCA-4F57-AF6B-F2AB27A5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6600F9-AFDF-4835-9DE0-05F57D39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41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8DA7B-6A63-4151-A0A4-9A84BB68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393A7A-8A4A-4680-8F68-9630F1B9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7250C4-9C35-45C2-A109-0CE7644E1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84E6E7-3997-466A-8C31-BAB33FF9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6C44A6-D839-4C34-A81D-FF7E3F2A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F423DC-0475-41CF-892C-2536BD05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608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035C1-0769-4BC8-86C2-52D41CD7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C38791-5358-4F05-AEEB-D0F4188E2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C516DA-9F58-4F28-8728-F49CB2643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E6F3C-ECE4-4C4E-90AE-12EF972C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4C7AE7-28D2-448D-A298-6B52ED4A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610535-36EB-417E-AD40-03C4D015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26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1A687-2CAF-4252-82FA-124063E0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702928-C598-4293-BCA5-7A28BD988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470BEF-B818-49E0-AD90-FA581070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2E462F-F979-4524-AFD1-9D05882B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C87F8C-810C-4082-BF4A-59F6F4517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38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56F9B2-A277-4FD1-8E60-C90166DF0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E25C16-EC4F-4998-91DC-CE26EE34F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934E8-7B4E-4813-A817-1AF70BA2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905914-4D90-4EE4-A302-C702C0E5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D547F-465A-458E-9887-BEAA574C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0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8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0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9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6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0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92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D5432-CDE3-4313-BDC9-6435172F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EC6D15-D9A7-42A2-95DE-AC87AA246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0FE16-263A-49E6-BCB8-9F1397700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21B46-E778-4D2C-977D-2F106A4439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6809D-CF1C-4BE9-AA9E-261430105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91ABE-43D2-4BD4-B7E9-E9B9D3107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61CFB-B604-4752-8292-BF117BAA7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7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6.pn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6EDAAE-B920-4C3E-BBEF-9D3BCA066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0"/>
            <a:ext cx="9144000" cy="41559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1" y="1118603"/>
            <a:ext cx="2287412" cy="2287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633" y="51470"/>
            <a:ext cx="4815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Космическая смена «Сириус 2022»</a:t>
            </a:r>
          </a:p>
          <a:p>
            <a:r>
              <a:rPr lang="ru-RU" sz="2000" dirty="0">
                <a:solidFill>
                  <a:schemeClr val="bg1"/>
                </a:solidFill>
                <a:cs typeface="Adobe Hebrew" pitchFamily="18" charset="-79"/>
              </a:rPr>
              <a:t>01</a:t>
            </a:r>
            <a:r>
              <a:rPr lang="en-US" sz="2000" dirty="0">
                <a:solidFill>
                  <a:schemeClr val="bg1"/>
                </a:solidFill>
                <a:cs typeface="Adobe Hebrew" pitchFamily="18" charset="-79"/>
              </a:rPr>
              <a:t>-</a:t>
            </a:r>
            <a:r>
              <a:rPr lang="ru-RU" sz="2000" dirty="0">
                <a:solidFill>
                  <a:schemeClr val="bg1"/>
                </a:solidFill>
                <a:cs typeface="Adobe Hebrew" pitchFamily="18" charset="-79"/>
              </a:rPr>
              <a:t>15</a:t>
            </a:r>
            <a:r>
              <a:rPr lang="en-US" sz="2000" dirty="0">
                <a:solidFill>
                  <a:schemeClr val="bg1"/>
                </a:solidFill>
                <a:cs typeface="Adobe Hebrew" pitchFamily="18" charset="-79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Adobe Hebrew" pitchFamily="18" charset="-79"/>
              </a:rPr>
              <a:t>апреля 2022г.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9" y="988309"/>
            <a:ext cx="6264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Выявление возможных очагов загрязнения участка русла р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  <a:r>
              <a:rPr lang="ru-RU" sz="2800" b="1" dirty="0">
                <a:solidFill>
                  <a:schemeClr val="bg1"/>
                </a:solidFill>
              </a:rPr>
              <a:t> Волги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3769" y="2356673"/>
            <a:ext cx="481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Название команды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Star Trek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9773" y="3284386"/>
            <a:ext cx="5742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Terra </a:t>
            </a:r>
            <a:r>
              <a:rPr lang="ru-RU" sz="2400" b="1" dirty="0" err="1">
                <a:solidFill>
                  <a:schemeClr val="bg1"/>
                </a:solidFill>
              </a:rPr>
              <a:t>Notum</a:t>
            </a:r>
            <a:r>
              <a:rPr lang="ru-RU" sz="2400" b="1" dirty="0">
                <a:solidFill>
                  <a:schemeClr val="bg1"/>
                </a:solidFill>
              </a:rPr>
              <a:t>: Геоинформационные системы и технологии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0232" y="-31978"/>
            <a:ext cx="23535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cs typeface="Adobe Hebrew" pitchFamily="18" charset="-79"/>
              </a:rPr>
              <a:t>№ :10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60A081-0B9B-41EC-8F3E-225BA65D4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474273"/>
            <a:ext cx="8694712" cy="3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987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82592A-5340-4C42-A779-BEA9DBC10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-122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614" y="-19776"/>
            <a:ext cx="6768752" cy="857250"/>
          </a:xfrm>
        </p:spPr>
        <p:txBody>
          <a:bodyPr>
            <a:normAutofit/>
          </a:bodyPr>
          <a:lstStyle/>
          <a:p>
            <a:r>
              <a:rPr lang="ru-RU" sz="1800" b="1" dirty="0">
                <a:cs typeface="Adobe Hebrew" pitchFamily="18" charset="-79"/>
              </a:rPr>
              <a:t>Определение очагов аномалий температуры</a:t>
            </a:r>
            <a:endParaRPr lang="ru-RU" sz="1800" dirty="0">
              <a:cs typeface="Adobe Hebrew" pitchFamily="18" charset="-79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1131590"/>
            <a:ext cx="67687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6161" y="2676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D22B11-BFCE-4538-913F-049D55393A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13" y="2956468"/>
            <a:ext cx="3415777" cy="20997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05A7BF-92CE-4A86-A8C4-607E8554E3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56" y="1827608"/>
            <a:ext cx="3423429" cy="20997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59491E-0B51-4DC7-A5DB-D5B80F707A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14" y="683593"/>
            <a:ext cx="3415776" cy="21472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4ECC7E-1FA0-469B-9DC9-3CA24FFB3D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90717"/>
            <a:ext cx="803293" cy="11570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373AC-E1F2-4EE9-A927-2F554144F9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86" y="1537242"/>
            <a:ext cx="803293" cy="11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337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86CC4-0C77-417D-8AD9-5BFB46843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-15622"/>
            <a:ext cx="9144000" cy="51435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1131590"/>
            <a:ext cx="67687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6161" y="2676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180B08-8459-4DE7-B4C8-E7285CE2DF43}"/>
              </a:ext>
            </a:extLst>
          </p:cNvPr>
          <p:cNvSpPr txBox="1"/>
          <p:nvPr/>
        </p:nvSpPr>
        <p:spPr>
          <a:xfrm>
            <a:off x="4705909" y="830997"/>
            <a:ext cx="42585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YS Text"/>
                <a:cs typeface="Adobe Hebrew" pitchFamily="18" charset="-79"/>
              </a:rPr>
              <a:t>Показатель мутности воды характеризует уменьшение прозрачности воды в связи с наличием неорганических и органических примесей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95DC37-E4E7-4DC4-B375-2752FB3ECB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29" y="499051"/>
            <a:ext cx="3165034" cy="46405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C1F926-5FDF-4172-96CC-E579346095C7}"/>
              </a:ext>
            </a:extLst>
          </p:cNvPr>
          <p:cNvSpPr txBox="1"/>
          <p:nvPr/>
        </p:nvSpPr>
        <p:spPr>
          <a:xfrm>
            <a:off x="1124369" y="0"/>
            <a:ext cx="66115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YS Text"/>
                <a:cs typeface="Adobe Hebrew" pitchFamily="18" charset="-79"/>
              </a:rPr>
              <a:t>Значения индекса мутности</a:t>
            </a:r>
            <a:r>
              <a:rPr lang="en-US" sz="2400" dirty="0">
                <a:latin typeface="YS Text"/>
                <a:cs typeface="Adobe Hebrew" pitchFamily="18" charset="-79"/>
              </a:rPr>
              <a:t> </a:t>
            </a:r>
            <a:r>
              <a:rPr lang="ru-RU" sz="2400" dirty="0">
                <a:latin typeface="YS Text"/>
                <a:cs typeface="Adobe Hebrew" pitchFamily="18" charset="-79"/>
              </a:rPr>
              <a:t>воды для участка реки волги</a:t>
            </a: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ED53BE-EC14-4E37-8055-33D140C527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65" y="2787774"/>
            <a:ext cx="1043850" cy="11874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D30A887-1E64-4DD5-8EAC-B151D9ABFA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62" y="2314264"/>
            <a:ext cx="4158519" cy="26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596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86CC4-0C77-417D-8AD9-5BFB46843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-6952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1272" y="26766"/>
            <a:ext cx="5163056" cy="57235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YS Text"/>
                <a:cs typeface="Adobe Hebrew" pitchFamily="18" charset="-79"/>
              </a:rPr>
              <a:t>Определение очагов мутности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1131590"/>
            <a:ext cx="67687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6161" y="2676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2D6C0-37C2-482D-8E36-527C88C9F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10924"/>
            <a:ext cx="3009998" cy="44132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ED53BE-EC14-4E37-8055-33D140C527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26" y="1704531"/>
            <a:ext cx="1305006" cy="14845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6C3A915-52EC-41E2-B14B-600E972D6C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1872"/>
            <a:ext cx="3661663" cy="23421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8F86B6-2F2E-4B85-99A5-E4669E5707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06" y="2874044"/>
            <a:ext cx="3661663" cy="22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351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86CC4-0C77-417D-8AD9-5BFB46843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-7273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1272" y="26766"/>
            <a:ext cx="5163056" cy="45054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YS Text"/>
                <a:cs typeface="Adobe Hebrew" pitchFamily="18" charset="-79"/>
              </a:rPr>
              <a:t>Определение очагов мутности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1131590"/>
            <a:ext cx="67687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6161" y="2676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3AF4FC-3287-4288-B204-BD9BE880C5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97" y="390028"/>
            <a:ext cx="3641759" cy="23403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88AFAE-EB72-4E51-BF87-A16FCDBF3D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97" y="2736044"/>
            <a:ext cx="3641759" cy="234037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01AFD00-F042-4D76-8FF3-E0C707EA33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74" y="395673"/>
            <a:ext cx="3632975" cy="23347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A73B2D-A202-48F0-BF16-5C4C8DC770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32" y="2736044"/>
            <a:ext cx="3583717" cy="23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1446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CF5D7E-3C58-405F-AFBD-06A19BAD6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-18597"/>
            <a:ext cx="9144000" cy="5164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3913"/>
            <a:ext cx="6768752" cy="85725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cs typeface="Adobe Hebrew" pitchFamily="18" charset="-79"/>
              </a:rPr>
              <a:t>Результаты проекта</a:t>
            </a:r>
            <a:endParaRPr lang="ru-RU" sz="3100" dirty="0">
              <a:cs typeface="Adobe Hebrew" pitchFamily="18" charset="-79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46955" y="743675"/>
            <a:ext cx="676875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6161" y="2676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7A8C4-9F80-4829-9207-B4DF6D6A4044}"/>
              </a:ext>
            </a:extLst>
          </p:cNvPr>
          <p:cNvSpPr txBox="1"/>
          <p:nvPr/>
        </p:nvSpPr>
        <p:spPr>
          <a:xfrm>
            <a:off x="1638943" y="891992"/>
            <a:ext cx="69847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YS Text"/>
              </a:rPr>
              <a:t>Большинство участков помутнений и температурных аномалий связаны с природными явлениями</a:t>
            </a:r>
          </a:p>
          <a:p>
            <a:endParaRPr lang="en-US" sz="2000" b="1" i="0" dirty="0">
              <a:effectLst/>
              <a:latin typeface="YS Text"/>
            </a:endParaRPr>
          </a:p>
          <a:p>
            <a:r>
              <a:rPr lang="ru-RU" sz="2000" b="1" i="0" dirty="0">
                <a:effectLst/>
                <a:latin typeface="YS Text"/>
              </a:rPr>
              <a:t>Выявлены несколько участков локальных изменений температуры а также участков  увеличений мутности которые могут быть очагами промышленных загрязнений</a:t>
            </a:r>
            <a:r>
              <a:rPr lang="ru-RU" sz="2000" b="1" dirty="0">
                <a:latin typeface="YS Text"/>
              </a:rPr>
              <a:t>.</a:t>
            </a:r>
          </a:p>
          <a:p>
            <a:r>
              <a:rPr lang="en-US" sz="2000" b="1" dirty="0">
                <a:latin typeface="YS Text"/>
              </a:rPr>
              <a:t> </a:t>
            </a:r>
            <a:endParaRPr lang="ru-RU" sz="2000" b="1" dirty="0">
              <a:latin typeface="YS Text"/>
            </a:endParaRPr>
          </a:p>
          <a:p>
            <a:r>
              <a:rPr lang="ru-RU" sz="2000" b="1" i="0" dirty="0">
                <a:effectLst/>
                <a:latin typeface="YS Text"/>
              </a:rPr>
              <a:t>Выявлены возможные очаги загрязнений: Завод «Мягкая кровля» (Самара)</a:t>
            </a:r>
            <a:r>
              <a:rPr lang="en-US" sz="2000" b="1" i="0" dirty="0">
                <a:effectLst/>
                <a:latin typeface="YS Text"/>
              </a:rPr>
              <a:t>,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ru-RU" sz="2000" b="1" i="0" dirty="0">
                <a:effectLst/>
                <a:latin typeface="YS Text"/>
              </a:rPr>
              <a:t>ГК Электрощит-Самара (Самара)</a:t>
            </a:r>
            <a:r>
              <a:rPr lang="en-US" sz="2000" b="1" i="0" dirty="0">
                <a:effectLst/>
                <a:latin typeface="YS Text"/>
              </a:rPr>
              <a:t>,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ru-RU" sz="2000" b="1" i="0" dirty="0">
                <a:effectLst/>
                <a:latin typeface="YS Text"/>
              </a:rPr>
              <a:t>Жигулёвский комбинат строительных материалов (Жигулёвск)</a:t>
            </a:r>
            <a:r>
              <a:rPr lang="en-US" sz="2000" b="1" i="0" dirty="0">
                <a:effectLst/>
                <a:latin typeface="YS Text"/>
              </a:rPr>
              <a:t>,</a:t>
            </a:r>
            <a:r>
              <a:rPr lang="ru-RU" sz="2000" b="1" i="0" dirty="0">
                <a:effectLst/>
                <a:latin typeface="YS Text"/>
              </a:rPr>
              <a:t> ОАО «Ульяновский моторный завод» (Ульяновск)</a:t>
            </a:r>
            <a:r>
              <a:rPr lang="en-US" sz="2000" b="1" i="0" dirty="0">
                <a:effectLst/>
                <a:latin typeface="YS Text"/>
              </a:rPr>
              <a:t>,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ru-RU" sz="2000" b="1" i="0" dirty="0">
                <a:effectLst/>
                <a:latin typeface="YS Text"/>
              </a:rPr>
              <a:t>Чебоксарский завод строительных материалов (Чебоксары)</a:t>
            </a:r>
          </a:p>
        </p:txBody>
      </p:sp>
    </p:spTree>
    <p:extLst>
      <p:ext uri="{BB962C8B-B14F-4D97-AF65-F5344CB8AC3E}">
        <p14:creationId xmlns:p14="http://schemas.microsoft.com/office/powerpoint/2010/main" val="198145342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572FDA-6845-4F2A-B9BF-BAED9C703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42323" y="-38049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3913"/>
            <a:ext cx="6768752" cy="857250"/>
          </a:xfrm>
        </p:spPr>
        <p:txBody>
          <a:bodyPr>
            <a:normAutofit/>
          </a:bodyPr>
          <a:lstStyle/>
          <a:p>
            <a:r>
              <a:rPr lang="ru-RU" b="1" dirty="0">
                <a:cs typeface="Adobe Hebrew" pitchFamily="18" charset="-79"/>
              </a:rPr>
              <a:t>Развитие проекта</a:t>
            </a:r>
            <a:endParaRPr lang="ru-RU" sz="3100" dirty="0">
              <a:cs typeface="Adobe Hebrew" pitchFamily="18" charset="-79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923075"/>
            <a:ext cx="6768752" cy="379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6161" y="2676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84A9C-28FA-4EC1-9D04-7A2E92C2BCB7}"/>
              </a:ext>
            </a:extLst>
          </p:cNvPr>
          <p:cNvSpPr txBox="1"/>
          <p:nvPr/>
        </p:nvSpPr>
        <p:spPr>
          <a:xfrm>
            <a:off x="1403648" y="790493"/>
            <a:ext cx="67687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latin typeface="Helvetica Neue"/>
              </a:rPr>
              <a:t>1</a:t>
            </a:r>
            <a:r>
              <a:rPr lang="en-US" sz="2400" b="1" dirty="0">
                <a:latin typeface="Helvetica Neue"/>
              </a:rPr>
              <a:t>. </a:t>
            </a:r>
            <a:r>
              <a:rPr lang="ru-RU" sz="2400" b="1" dirty="0">
                <a:latin typeface="Helvetica Neue"/>
              </a:rPr>
              <a:t>Анализ архива космических снимков для поисков температурных аномалий и очагов мутности</a:t>
            </a:r>
            <a:r>
              <a:rPr lang="en-US" sz="2400" b="1" dirty="0">
                <a:latin typeface="Helvetica Neue"/>
              </a:rPr>
              <a:t> </a:t>
            </a:r>
            <a:r>
              <a:rPr lang="ru-RU" sz="2400" b="1" dirty="0">
                <a:latin typeface="Helvetica Neue"/>
              </a:rPr>
              <a:t>для данного участка реки. </a:t>
            </a:r>
          </a:p>
          <a:p>
            <a:pPr algn="l"/>
            <a:r>
              <a:rPr lang="en-US" sz="2400" b="1" dirty="0">
                <a:latin typeface="Helvetica Neue"/>
              </a:rPr>
              <a:t>2. </a:t>
            </a:r>
            <a:r>
              <a:rPr lang="ru-RU" sz="2400" b="1" dirty="0">
                <a:latin typeface="Helvetica Neue"/>
              </a:rPr>
              <a:t>Создание геосервиса для определения очагов загрязнения по температурным аномалиям и участков скачков мутности в автоматизированном режиме по открытым космическим снимкам</a:t>
            </a:r>
            <a:r>
              <a:rPr lang="en-US" sz="2400" b="1" dirty="0">
                <a:latin typeface="Helvetica Neue"/>
              </a:rPr>
              <a:t>.</a:t>
            </a:r>
            <a:endParaRPr lang="ru-RU" sz="2400" b="1" dirty="0">
              <a:latin typeface="Helvetica Neue"/>
            </a:endParaRPr>
          </a:p>
          <a:p>
            <a:pPr algn="l"/>
            <a:r>
              <a:rPr lang="ru-RU" sz="2400" b="1" dirty="0">
                <a:latin typeface="Helvetica Neue"/>
              </a:rPr>
              <a:t>Это может быть востребовано экологическими службами, МЧС.</a:t>
            </a:r>
            <a:endParaRPr lang="ru-RU" sz="2400" b="1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582358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BE5177-A0F9-46DC-8639-57BDEDFDD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0"/>
            <a:ext cx="9144000" cy="41559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3" y="1281449"/>
            <a:ext cx="2287412" cy="22874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89760" y="704881"/>
            <a:ext cx="48154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Контакты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Роман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chemeClr val="bg1"/>
                </a:solidFill>
              </a:rPr>
              <a:t>Калужская область, г. Киров, 89206166433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Тимофей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chemeClr val="bg1"/>
                </a:solidFill>
              </a:rPr>
              <a:t>Краснодарский край, п. Плодородный, 89883687876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Руслан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chemeClr val="bg1"/>
                </a:solidFill>
              </a:rPr>
              <a:t>Калужская область, г. Балабаново 89299685878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9703" y="3208442"/>
            <a:ext cx="6066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Terra </a:t>
            </a:r>
            <a:r>
              <a:rPr lang="ru-RU" sz="2400" b="1" dirty="0" err="1">
                <a:solidFill>
                  <a:schemeClr val="bg1"/>
                </a:solidFill>
              </a:rPr>
              <a:t>Notum</a:t>
            </a:r>
            <a:r>
              <a:rPr lang="ru-RU" sz="2400" b="1" dirty="0">
                <a:solidFill>
                  <a:schemeClr val="bg1"/>
                </a:solidFill>
              </a:rPr>
              <a:t>: Геоинформационные системы и технологии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28444" y="236135"/>
            <a:ext cx="23535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cs typeface="Adobe Hebrew" pitchFamily="18" charset="-79"/>
              </a:rPr>
              <a:t>№ :10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7DD900-88C3-4DFE-AAA1-9190EBA9A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474273"/>
            <a:ext cx="8694712" cy="3964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B05BE9-D088-418A-84BB-1176634C7F78}"/>
              </a:ext>
            </a:extLst>
          </p:cNvPr>
          <p:cNvSpPr txBox="1"/>
          <p:nvPr/>
        </p:nvSpPr>
        <p:spPr>
          <a:xfrm>
            <a:off x="407956" y="184909"/>
            <a:ext cx="4815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Космическая смена «Сириус 2022»</a:t>
            </a:r>
          </a:p>
          <a:p>
            <a:r>
              <a:rPr lang="ru-RU" sz="2000" dirty="0">
                <a:solidFill>
                  <a:schemeClr val="bg1"/>
                </a:solidFill>
                <a:cs typeface="Adobe Hebrew" pitchFamily="18" charset="-79"/>
              </a:rPr>
              <a:t>01</a:t>
            </a:r>
            <a:r>
              <a:rPr lang="en-US" sz="2000" dirty="0">
                <a:solidFill>
                  <a:schemeClr val="bg1"/>
                </a:solidFill>
                <a:cs typeface="Adobe Hebrew" pitchFamily="18" charset="-79"/>
              </a:rPr>
              <a:t>-</a:t>
            </a:r>
            <a:r>
              <a:rPr lang="ru-RU" sz="2000" dirty="0">
                <a:solidFill>
                  <a:schemeClr val="bg1"/>
                </a:solidFill>
                <a:cs typeface="Adobe Hebrew" pitchFamily="18" charset="-79"/>
              </a:rPr>
              <a:t>15</a:t>
            </a:r>
            <a:r>
              <a:rPr lang="en-US" sz="2000" dirty="0">
                <a:solidFill>
                  <a:schemeClr val="bg1"/>
                </a:solidFill>
                <a:cs typeface="Adobe Hebrew" pitchFamily="18" charset="-79"/>
              </a:rPr>
              <a:t> </a:t>
            </a:r>
            <a:r>
              <a:rPr lang="ru-RU" sz="2000" dirty="0">
                <a:solidFill>
                  <a:schemeClr val="bg1"/>
                </a:solidFill>
                <a:cs typeface="Adobe Hebrew" pitchFamily="18" charset="-79"/>
              </a:rPr>
              <a:t>апреля 2022г.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694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E7BEDA-0B7E-4CA5-87F5-2BF474BB0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-137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0426"/>
            <a:ext cx="6768752" cy="857250"/>
          </a:xfrm>
        </p:spPr>
        <p:txBody>
          <a:bodyPr>
            <a:normAutofit/>
          </a:bodyPr>
          <a:lstStyle/>
          <a:p>
            <a:r>
              <a:rPr lang="ru-RU" b="1" dirty="0">
                <a:cs typeface="Adobe Hebrew" pitchFamily="18" charset="-79"/>
              </a:rPr>
              <a:t>Команда</a:t>
            </a:r>
            <a:endParaRPr lang="ru-RU" sz="3100" dirty="0">
              <a:cs typeface="Adobe Hebrew" pitchFamily="18" charset="-79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307103" y="671364"/>
            <a:ext cx="3145159" cy="962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Смолко Роман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: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создание маски воды,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63715" y="7042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9158" y="2102300"/>
            <a:ext cx="30752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Шабаев Руслан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: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создание и анализ тепловой карты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85193D-D751-4B2A-8B03-9CC77813DE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27" y="1031855"/>
            <a:ext cx="4543882" cy="344432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79158" y="3705549"/>
            <a:ext cx="2859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Голуб Тимофей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: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создание и анализ карты мутности воды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05351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04C093-5CB9-4EA6-B7F7-6C69569DA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-3701" y="4987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3913"/>
            <a:ext cx="6768752" cy="857250"/>
          </a:xfrm>
        </p:spPr>
        <p:txBody>
          <a:bodyPr>
            <a:normAutofit/>
          </a:bodyPr>
          <a:lstStyle/>
          <a:p>
            <a:r>
              <a:rPr lang="ru-RU" b="1" dirty="0">
                <a:cs typeface="Adobe Hebrew" pitchFamily="18" charset="-79"/>
              </a:rPr>
              <a:t>Цели и задачи</a:t>
            </a:r>
            <a:endParaRPr lang="ru-RU" sz="3100" dirty="0">
              <a:cs typeface="Adobe Hebrew" pitchFamily="18" charset="-79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492154" y="657650"/>
            <a:ext cx="7740351" cy="1030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Цель: Выявить участки загрязнения воды по космическим снимкам, для определения источника загрязнения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06161" y="2676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1923679"/>
            <a:ext cx="734481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Задачи:</a:t>
            </a: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  <a:p>
            <a:pPr marL="342900" indent="-342900" algn="l">
              <a:buFontTx/>
              <a:buChar char="-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Создание мозаики изображений и маски воды.</a:t>
            </a:r>
          </a:p>
          <a:p>
            <a:pPr marL="342900" indent="-342900" algn="l">
              <a:buFontTx/>
              <a:buChar char="-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Создание тепловой карты и карты мутности воды </a:t>
            </a:r>
          </a:p>
          <a:p>
            <a:pPr marL="342900" indent="-342900" algn="l">
              <a:buFontTx/>
              <a:buChar char="-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Выявление очагов тепловых аномалий </a:t>
            </a:r>
          </a:p>
          <a:p>
            <a:pPr marL="342900" indent="-342900" algn="l">
              <a:buFontTx/>
              <a:buChar char="-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Указать участки аномалий мутности воды </a:t>
            </a:r>
          </a:p>
          <a:p>
            <a:pPr marL="342900" indent="-342900" algn="l">
              <a:buFontTx/>
              <a:buChar char="-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dobe Hebrew" pitchFamily="18" charset="-79"/>
              </a:rPr>
              <a:t>Показать участки возможных загрязнений </a:t>
            </a:r>
          </a:p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29197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CE816C-1CBD-4C59-913A-0CA616BAA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-2874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388" y="48850"/>
            <a:ext cx="5371940" cy="857250"/>
          </a:xfrm>
        </p:spPr>
        <p:txBody>
          <a:bodyPr>
            <a:normAutofit/>
          </a:bodyPr>
          <a:lstStyle/>
          <a:p>
            <a:r>
              <a:rPr lang="ru-RU" b="1" dirty="0">
                <a:cs typeface="Adobe Hebrew" pitchFamily="18" charset="-79"/>
              </a:rPr>
              <a:t>Технологические решения</a:t>
            </a:r>
            <a:endParaRPr lang="ru-RU" sz="3100" dirty="0">
              <a:cs typeface="Adobe Hebrew" pitchFamily="18" charset="-79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901163"/>
            <a:ext cx="6120680" cy="3974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YS Text"/>
              </a:rPr>
              <a:t>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 (Заголовки)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6161" y="2676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A63AB2-3C84-4725-B291-724A500A7B56}"/>
              </a:ext>
            </a:extLst>
          </p:cNvPr>
          <p:cNvSpPr txBox="1"/>
          <p:nvPr/>
        </p:nvSpPr>
        <p:spPr>
          <a:xfrm>
            <a:off x="2652330" y="879847"/>
            <a:ext cx="4980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Заголовки)"/>
              </a:rPr>
              <a:t>Создание маски воды по мозаике изображений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Заголовки)"/>
              </a:rPr>
              <a:t>Landsat-8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 (Заголовки)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E0C56E-9CF3-4AEA-8B9A-B4A5A263DD44}"/>
              </a:ext>
            </a:extLst>
          </p:cNvPr>
          <p:cNvSpPr txBox="1"/>
          <p:nvPr/>
        </p:nvSpPr>
        <p:spPr>
          <a:xfrm>
            <a:off x="5194346" y="2416848"/>
            <a:ext cx="3525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Заголовки)"/>
              </a:rPr>
              <a:t>Создание карты мутности внутри маски реки</a:t>
            </a:r>
            <a:r>
              <a:rPr lang="ru-RU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(Заголовки)"/>
              </a:rPr>
              <a:t>.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(Заголовки)"/>
              </a:rPr>
              <a:t> </a:t>
            </a:r>
            <a:endParaRPr lang="ru-RU" sz="20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 (Заголовки)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69F892-335E-4056-8C94-95BE596A1CF1}"/>
              </a:ext>
            </a:extLst>
          </p:cNvPr>
          <p:cNvSpPr txBox="1"/>
          <p:nvPr/>
        </p:nvSpPr>
        <p:spPr>
          <a:xfrm>
            <a:off x="2267744" y="3743746"/>
            <a:ext cx="51242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(Заголовки)"/>
              </a:rPr>
              <a:t>Анализ карт. выделение точек аномалий в </a:t>
            </a:r>
            <a:r>
              <a:rPr lang="ru-RU" sz="24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(Заголовки)"/>
              </a:rPr>
              <a:t>ГИСпакете</a:t>
            </a:r>
            <a:r>
              <a:rPr lang="ru-RU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(Заголовки)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libri (Заголовки)"/>
              </a:rPr>
              <a:t>Geomixer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Заголовки)"/>
              </a:rPr>
              <a:t>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5516B93-D3DB-482B-8CEA-5B286AE5566B}"/>
              </a:ext>
            </a:extLst>
          </p:cNvPr>
          <p:cNvCxnSpPr>
            <a:cxnSpLocks/>
          </p:cNvCxnSpPr>
          <p:nvPr/>
        </p:nvCxnSpPr>
        <p:spPr>
          <a:xfrm>
            <a:off x="3084525" y="3124734"/>
            <a:ext cx="445409" cy="619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164F35D-CABB-43FA-82BE-84889551396A}"/>
              </a:ext>
            </a:extLst>
          </p:cNvPr>
          <p:cNvSpPr txBox="1"/>
          <p:nvPr/>
        </p:nvSpPr>
        <p:spPr>
          <a:xfrm>
            <a:off x="1283988" y="2422629"/>
            <a:ext cx="4010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Заголовки)"/>
              </a:rPr>
              <a:t>Создание температурной карты внутри маски ре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Заголовки)"/>
              </a:rPr>
              <a:t>ки</a:t>
            </a:r>
            <a:endParaRPr lang="ru-RU" sz="18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 (Заголовки)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EAF5B501-F67A-4179-8A73-005A08391516}"/>
              </a:ext>
            </a:extLst>
          </p:cNvPr>
          <p:cNvCxnSpPr>
            <a:cxnSpLocks/>
          </p:cNvCxnSpPr>
          <p:nvPr/>
        </p:nvCxnSpPr>
        <p:spPr>
          <a:xfrm>
            <a:off x="6444208" y="1758413"/>
            <a:ext cx="404319" cy="610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7077A91-8EDE-4773-8E2E-1AE8336A9ED6}"/>
              </a:ext>
            </a:extLst>
          </p:cNvPr>
          <p:cNvCxnSpPr>
            <a:cxnSpLocks/>
          </p:cNvCxnSpPr>
          <p:nvPr/>
        </p:nvCxnSpPr>
        <p:spPr>
          <a:xfrm flipH="1">
            <a:off x="6444208" y="3109083"/>
            <a:ext cx="404319" cy="634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C8F6E22C-1032-4CEB-8EF6-8F916ED82051}"/>
              </a:ext>
            </a:extLst>
          </p:cNvPr>
          <p:cNvCxnSpPr>
            <a:cxnSpLocks/>
          </p:cNvCxnSpPr>
          <p:nvPr/>
        </p:nvCxnSpPr>
        <p:spPr>
          <a:xfrm flipH="1">
            <a:off x="3084525" y="1774861"/>
            <a:ext cx="409054" cy="610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915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30BF7E-4350-428C-B2EF-D933265CC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-130324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45482"/>
            <a:ext cx="6768752" cy="857250"/>
          </a:xfrm>
        </p:spPr>
        <p:txBody>
          <a:bodyPr>
            <a:normAutofit/>
          </a:bodyPr>
          <a:lstStyle/>
          <a:p>
            <a:r>
              <a:rPr lang="ru-RU" sz="3100" b="1" dirty="0">
                <a:cs typeface="Adobe Hebrew" pitchFamily="18" charset="-79"/>
              </a:rPr>
              <a:t>ТЕОРЕТИЧЕСКИЕ ОБОСНОВАНИЯ</a:t>
            </a:r>
            <a:endParaRPr lang="ru-RU" sz="3100" dirty="0">
              <a:cs typeface="Adobe Hebrew" pitchFamily="18" charset="-79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1059582"/>
            <a:ext cx="7596336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6161" y="2676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661F0-AEB9-43EE-BBCB-451FCE7F54BE}"/>
              </a:ext>
            </a:extLst>
          </p:cNvPr>
          <p:cNvSpPr txBox="1"/>
          <p:nvPr/>
        </p:nvSpPr>
        <p:spPr>
          <a:xfrm>
            <a:off x="1691680" y="1114201"/>
            <a:ext cx="3829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0" i="0" dirty="0">
                <a:effectLst/>
                <a:latin typeface="YS Text"/>
              </a:rPr>
              <a:t> </a:t>
            </a:r>
            <a:r>
              <a:rPr lang="nl-NL" b="1" i="0" dirty="0">
                <a:solidFill>
                  <a:srgbClr val="FF0000"/>
                </a:solidFill>
                <a:effectLst/>
                <a:latin typeface="YS Text"/>
              </a:rPr>
              <a:t>NDWI = (GREEN – NIR)/(GREEN + NIR)</a:t>
            </a:r>
            <a:endParaRPr lang="ru-RU" b="1" i="0" dirty="0">
              <a:solidFill>
                <a:srgbClr val="FF0000"/>
              </a:solidFill>
              <a:effectLst/>
              <a:latin typeface="YS Tex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617E0-E7CD-4A7E-A851-652A72307560}"/>
              </a:ext>
            </a:extLst>
          </p:cNvPr>
          <p:cNvSpPr txBox="1"/>
          <p:nvPr/>
        </p:nvSpPr>
        <p:spPr>
          <a:xfrm>
            <a:off x="1403648" y="1960804"/>
            <a:ext cx="46997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YS Text"/>
                <a:cs typeface="Adobe Hebrew" pitchFamily="18" charset="-79"/>
              </a:rPr>
              <a:t>T = T10 </a:t>
            </a:r>
            <a:r>
              <a:rPr lang="en-US" dirty="0">
                <a:solidFill>
                  <a:srgbClr val="FF0000"/>
                </a:solidFill>
                <a:latin typeface="YS Text"/>
                <a:cs typeface="Adobe Hebrew" pitchFamily="18" charset="-79"/>
              </a:rPr>
              <a:t>+ a * (T10 – T11)</a:t>
            </a:r>
            <a:endParaRPr lang="ru-RU" dirty="0">
              <a:solidFill>
                <a:srgbClr val="FF0000"/>
              </a:solidFill>
              <a:latin typeface="YS Text"/>
              <a:cs typeface="Adobe Hebrew" pitchFamily="18" charset="-79"/>
            </a:endParaRPr>
          </a:p>
          <a:p>
            <a:pPr algn="l"/>
            <a:r>
              <a:rPr lang="ru-RU" sz="1800" dirty="0">
                <a:latin typeface="YS Text"/>
                <a:cs typeface="Adobe Hebrew" pitchFamily="18" charset="-79"/>
              </a:rPr>
              <a:t>Где </a:t>
            </a:r>
            <a:r>
              <a:rPr lang="ru-RU" dirty="0">
                <a:latin typeface="YS Text"/>
                <a:cs typeface="Adobe Hebrew" pitchFamily="18" charset="-79"/>
              </a:rPr>
              <a:t>Т10 и Т11 – температура, полученная с каналов 10 и 11 соответственно.</a:t>
            </a:r>
          </a:p>
          <a:p>
            <a:pPr algn="l"/>
            <a:r>
              <a:rPr lang="ru-RU" sz="1800" dirty="0">
                <a:latin typeface="YS Text"/>
                <a:cs typeface="Adobe Hebrew" pitchFamily="18" charset="-79"/>
              </a:rPr>
              <a:t>Для определения коэффициент</a:t>
            </a:r>
            <a:r>
              <a:rPr lang="ru-RU" dirty="0">
                <a:latin typeface="YS Text"/>
                <a:cs typeface="Adobe Hebrew" pitchFamily="18" charset="-79"/>
              </a:rPr>
              <a:t>ов </a:t>
            </a:r>
            <a:r>
              <a:rPr lang="en-US" dirty="0">
                <a:latin typeface="YS Text"/>
                <a:cs typeface="Adobe Hebrew" pitchFamily="18" charset="-79"/>
              </a:rPr>
              <a:t>a </a:t>
            </a:r>
            <a:r>
              <a:rPr lang="ru-RU" dirty="0">
                <a:latin typeface="YS Text"/>
                <a:cs typeface="Adobe Hebrew" pitchFamily="18" charset="-79"/>
              </a:rPr>
              <a:t>и </a:t>
            </a:r>
            <a:r>
              <a:rPr lang="en-US" dirty="0">
                <a:latin typeface="YS Text"/>
                <a:cs typeface="Adobe Hebrew" pitchFamily="18" charset="-79"/>
              </a:rPr>
              <a:t>b </a:t>
            </a:r>
            <a:r>
              <a:rPr lang="ru-RU" dirty="0">
                <a:latin typeface="YS Text"/>
                <a:cs typeface="Adobe Hebrew" pitchFamily="18" charset="-79"/>
              </a:rPr>
              <a:t>в качестве температуры Т используются калиброванные данные о температуре, полученные по измерениям прибора </a:t>
            </a:r>
            <a:r>
              <a:rPr lang="en-US" dirty="0">
                <a:latin typeface="YS Text"/>
                <a:cs typeface="Adobe Hebrew" pitchFamily="18" charset="-79"/>
              </a:rPr>
              <a:t>MODIS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3539F9-3C8B-4449-A778-D09523BC74FB}"/>
              </a:ext>
            </a:extLst>
          </p:cNvPr>
          <p:cNvSpPr txBox="1"/>
          <p:nvPr/>
        </p:nvSpPr>
        <p:spPr>
          <a:xfrm>
            <a:off x="2195736" y="4314626"/>
            <a:ext cx="36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FF0000"/>
                </a:solidFill>
                <a:effectLst/>
                <a:latin typeface="YS Text"/>
              </a:rPr>
              <a:t>N</a:t>
            </a:r>
            <a:r>
              <a:rPr lang="en-US" b="1" i="0" dirty="0">
                <a:solidFill>
                  <a:srgbClr val="FF0000"/>
                </a:solidFill>
                <a:effectLst/>
                <a:latin typeface="YS Text"/>
              </a:rPr>
              <a:t>DT</a:t>
            </a:r>
            <a:r>
              <a:rPr lang="nl-NL" b="1" i="0" dirty="0">
                <a:solidFill>
                  <a:srgbClr val="FF0000"/>
                </a:solidFill>
                <a:effectLst/>
                <a:latin typeface="YS Text"/>
              </a:rPr>
              <a:t>I</a:t>
            </a:r>
            <a:r>
              <a:rPr lang="nl-NL" b="0" i="0" dirty="0">
                <a:solidFill>
                  <a:srgbClr val="FF0000"/>
                </a:solidFill>
                <a:effectLst/>
                <a:latin typeface="YS Text"/>
              </a:rPr>
              <a:t> = (</a:t>
            </a:r>
            <a:r>
              <a:rPr lang="en-US" dirty="0">
                <a:solidFill>
                  <a:srgbClr val="FF0000"/>
                </a:solidFill>
                <a:latin typeface="YS Text"/>
              </a:rPr>
              <a:t>RED</a:t>
            </a:r>
            <a:r>
              <a:rPr lang="nl-NL" b="0" i="0" dirty="0">
                <a:solidFill>
                  <a:srgbClr val="FF0000"/>
                </a:solidFill>
                <a:effectLst/>
                <a:latin typeface="YS Text"/>
              </a:rPr>
              <a:t> – GREEN)/(RED+GREEN)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B15F8-C8A0-4BC0-999B-38EA499FDA8D}"/>
              </a:ext>
            </a:extLst>
          </p:cNvPr>
          <p:cNvSpPr txBox="1"/>
          <p:nvPr/>
        </p:nvSpPr>
        <p:spPr>
          <a:xfrm>
            <a:off x="1409107" y="802908"/>
            <a:ext cx="649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0" i="0" dirty="0">
                <a:effectLst/>
                <a:latin typeface="YS Text"/>
              </a:rPr>
              <a:t> </a:t>
            </a:r>
            <a:r>
              <a:rPr lang="ru-RU" b="1" i="0" dirty="0">
                <a:effectLst/>
                <a:latin typeface="YS Text"/>
              </a:rPr>
              <a:t>Формула для создания маски воды</a:t>
            </a:r>
            <a:endParaRPr lang="ru-RU" b="0" i="0" dirty="0">
              <a:effectLst/>
              <a:latin typeface="YS Tex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C37D02-FBE7-46EC-832F-B44EEE25FD9A}"/>
              </a:ext>
            </a:extLst>
          </p:cNvPr>
          <p:cNvSpPr txBox="1"/>
          <p:nvPr/>
        </p:nvSpPr>
        <p:spPr>
          <a:xfrm>
            <a:off x="1165361" y="1558498"/>
            <a:ext cx="7871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0" i="0" dirty="0">
                <a:effectLst/>
                <a:latin typeface="YS Text"/>
              </a:rPr>
              <a:t> </a:t>
            </a:r>
            <a:r>
              <a:rPr lang="ru-RU" b="1" i="0" dirty="0">
                <a:effectLst/>
                <a:latin typeface="YS Text"/>
              </a:rPr>
              <a:t>Формула для создания карты температуры по тепловым каналам </a:t>
            </a:r>
            <a:r>
              <a:rPr lang="en-US" b="1" i="0" dirty="0">
                <a:effectLst/>
                <a:latin typeface="YS Text"/>
              </a:rPr>
              <a:t>Landsat-8</a:t>
            </a:r>
            <a:endParaRPr lang="ru-RU" b="0" i="0" dirty="0">
              <a:effectLst/>
              <a:latin typeface="YS Tex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9FA0F1-FA9F-42C7-BD7F-EF7B82F56B65}"/>
              </a:ext>
            </a:extLst>
          </p:cNvPr>
          <p:cNvSpPr txBox="1"/>
          <p:nvPr/>
        </p:nvSpPr>
        <p:spPr>
          <a:xfrm>
            <a:off x="1403648" y="3962400"/>
            <a:ext cx="649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0" i="0" dirty="0">
                <a:effectLst/>
                <a:latin typeface="YS Text"/>
              </a:rPr>
              <a:t> </a:t>
            </a:r>
            <a:r>
              <a:rPr lang="ru-RU" b="1" i="0" dirty="0">
                <a:effectLst/>
                <a:latin typeface="YS Text"/>
              </a:rPr>
              <a:t>Формула </a:t>
            </a:r>
            <a:r>
              <a:rPr lang="ru-RU" b="1" dirty="0">
                <a:latin typeface="YS Text"/>
              </a:rPr>
              <a:t>нормализованного разностного водного индекса</a:t>
            </a:r>
            <a:endParaRPr lang="ru-RU" b="0" i="0" dirty="0"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27885241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86CC4-0C77-417D-8AD9-5BFB46843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586" y="141142"/>
            <a:ext cx="3207822" cy="533262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cs typeface="Adobe Hebrew" pitchFamily="18" charset="-79"/>
              </a:rPr>
              <a:t>Мозаика космических снимков </a:t>
            </a:r>
            <a:r>
              <a:rPr lang="en-US" sz="1400" b="1" dirty="0">
                <a:cs typeface="Adobe Hebrew" pitchFamily="18" charset="-79"/>
              </a:rPr>
              <a:t>Landsat-8 </a:t>
            </a:r>
            <a:r>
              <a:rPr lang="ru-RU" sz="1400" b="1" dirty="0">
                <a:cs typeface="Adobe Hebrew" pitchFamily="18" charset="-79"/>
              </a:rPr>
              <a:t>за август 2021 года </a:t>
            </a:r>
            <a:endParaRPr lang="ru-RU" sz="1400" dirty="0">
              <a:cs typeface="Adobe Hebrew" pitchFamily="18" charset="-79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1131590"/>
            <a:ext cx="67687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6161" y="2676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100695-A76B-4D4F-96CD-424471A33A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28748"/>
            <a:ext cx="2951370" cy="43272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5F0775-4C4A-4D95-8CE6-119864E8AD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15" y="659609"/>
            <a:ext cx="3025423" cy="4435822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C187F27-A834-4006-9C31-C16B37059F1A}"/>
              </a:ext>
            </a:extLst>
          </p:cNvPr>
          <p:cNvSpPr txBox="1">
            <a:spLocks/>
          </p:cNvSpPr>
          <p:nvPr/>
        </p:nvSpPr>
        <p:spPr>
          <a:xfrm>
            <a:off x="4899502" y="40764"/>
            <a:ext cx="3207822" cy="59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cs typeface="Adobe Hebrew" pitchFamily="18" charset="-79"/>
              </a:rPr>
              <a:t>Маска воды, полученная по индексу </a:t>
            </a:r>
            <a:r>
              <a:rPr lang="en-US" sz="1400" b="1" dirty="0" err="1">
                <a:cs typeface="Adobe Hebrew" pitchFamily="18" charset="-79"/>
              </a:rPr>
              <a:t>NdWI</a:t>
            </a:r>
            <a:endParaRPr lang="ru-RU" sz="1400" dirty="0"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15526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A02A26-9230-4B16-9A24-37095EAD4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-10528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70426"/>
            <a:ext cx="6768752" cy="857250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>
                <a:latin typeface="YS Text"/>
                <a:cs typeface="Adobe Hebrew" pitchFamily="18" charset="-79"/>
              </a:rPr>
              <a:t>ТЕМПературная</a:t>
            </a:r>
            <a:r>
              <a:rPr lang="ru-RU" sz="2000" dirty="0">
                <a:latin typeface="YS Text"/>
                <a:cs typeface="Adobe Hebrew" pitchFamily="18" charset="-79"/>
              </a:rPr>
              <a:t> карта</a:t>
            </a:r>
            <a:r>
              <a:rPr lang="en-US" sz="2000" dirty="0">
                <a:latin typeface="YS Text"/>
                <a:cs typeface="Adobe Hebrew" pitchFamily="18" charset="-79"/>
              </a:rPr>
              <a:t> </a:t>
            </a:r>
            <a:r>
              <a:rPr lang="ru-RU" sz="2000" dirty="0">
                <a:latin typeface="YS Text"/>
                <a:cs typeface="Adobe Hebrew" pitchFamily="18" charset="-79"/>
              </a:rPr>
              <a:t>водной поверхности участка реки волги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1131590"/>
            <a:ext cx="67687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6161" y="2676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6DC257-A7C3-4519-9222-92F187D26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55" y="882818"/>
            <a:ext cx="3063502" cy="41284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24843C-EFFD-47AE-9B5C-1098843CA2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882817"/>
            <a:ext cx="2974593" cy="41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4066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B31380-14BE-46E2-BF62-F86E04C82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2058" y="-10528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744" y="70426"/>
            <a:ext cx="6768752" cy="584775"/>
          </a:xfrm>
        </p:spPr>
        <p:txBody>
          <a:bodyPr>
            <a:normAutofit/>
          </a:bodyPr>
          <a:lstStyle/>
          <a:p>
            <a:r>
              <a:rPr lang="ru-RU" sz="2000" b="1" dirty="0">
                <a:cs typeface="Adobe Hebrew" pitchFamily="18" charset="-79"/>
              </a:rPr>
              <a:t>Определение очагов аномалий температуры</a:t>
            </a:r>
            <a:endParaRPr lang="ru-RU" sz="2000" dirty="0">
              <a:cs typeface="Adobe Hebrew" pitchFamily="18" charset="-79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1131590"/>
            <a:ext cx="67687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6161" y="2676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A69625-0904-4A82-B431-B9416CF1C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4" y="541611"/>
            <a:ext cx="3654773" cy="45344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F2AD9-F742-4FD4-A557-FC26454383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64" y="1973342"/>
            <a:ext cx="763212" cy="8175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9D284E-2305-46DD-86C0-E487CECFD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59" y="598583"/>
            <a:ext cx="3478471" cy="22354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804100-68C1-4681-9C08-C257C4EC28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76" y="2862114"/>
            <a:ext cx="3503280" cy="225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634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CE0AD8-216E-4ABE-8AD5-AF5B2DBA7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169" y="26766"/>
            <a:ext cx="6768752" cy="857250"/>
          </a:xfrm>
        </p:spPr>
        <p:txBody>
          <a:bodyPr>
            <a:normAutofit/>
          </a:bodyPr>
          <a:lstStyle/>
          <a:p>
            <a:r>
              <a:rPr lang="ru-RU" sz="1800" b="1" dirty="0">
                <a:cs typeface="Adobe Hebrew" pitchFamily="18" charset="-79"/>
              </a:rPr>
              <a:t>Определение очагов аномалий температуры</a:t>
            </a:r>
            <a:endParaRPr lang="ru-RU" sz="1800" dirty="0">
              <a:cs typeface="Adobe Hebrew" pitchFamily="18" charset="-79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207"/>
            <a:ext cx="973574" cy="37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8"/>
            <a:ext cx="985849" cy="9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1131590"/>
            <a:ext cx="67687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dobe Hebrew" pitchFamily="18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6161" y="2676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dobe Hebrew" pitchFamily="18" charset="-79"/>
              </a:rPr>
              <a:t>№ :10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F7F73B-68C0-41B1-A4EA-37058A2E99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64" y="805874"/>
            <a:ext cx="3479081" cy="19819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162E00-AEFC-4D97-9656-C9E4635423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89" y="2787774"/>
            <a:ext cx="4032882" cy="22286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28F237-CDB9-49A5-8592-39E822C595A4}"/>
              </a:ext>
            </a:extLst>
          </p:cNvPr>
          <p:cNvSpPr txBox="1"/>
          <p:nvPr/>
        </p:nvSpPr>
        <p:spPr>
          <a:xfrm>
            <a:off x="4983729" y="1318778"/>
            <a:ext cx="4032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Мы взяли территорию от Самары до Чебоксар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EF083-DF3F-4F9B-9A17-7FD7A0A65973}"/>
              </a:ext>
            </a:extLst>
          </p:cNvPr>
          <p:cNvSpPr txBox="1"/>
          <p:nvPr/>
        </p:nvSpPr>
        <p:spPr>
          <a:xfrm>
            <a:off x="1302596" y="3503972"/>
            <a:ext cx="34968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 обозначили флажками горячие зоны где есть температурные аномалии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5261C1-89F6-4CC5-ACFF-AB2DF71097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33" y="2410320"/>
            <a:ext cx="672249" cy="10595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C2CA31-AEFE-4F28-B4D7-506C6DE452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74" y="3994085"/>
            <a:ext cx="672249" cy="10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417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5522</TotalTime>
  <Words>542</Words>
  <Application>Microsoft Office PowerPoint</Application>
  <PresentationFormat>Экран (16:9)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(Заголовки)</vt:lpstr>
      <vt:lpstr>Calibri Light</vt:lpstr>
      <vt:lpstr>Helvetica Neue</vt:lpstr>
      <vt:lpstr>Tw Cen MT</vt:lpstr>
      <vt:lpstr>YS Text</vt:lpstr>
      <vt:lpstr>Контур</vt:lpstr>
      <vt:lpstr>Тема Office</vt:lpstr>
      <vt:lpstr>Презентация PowerPoint</vt:lpstr>
      <vt:lpstr>Команда</vt:lpstr>
      <vt:lpstr>Цели и задачи</vt:lpstr>
      <vt:lpstr>Технологические решения</vt:lpstr>
      <vt:lpstr>ТЕОРЕТИЧЕСКИЕ ОБОСНОВАНИЯ</vt:lpstr>
      <vt:lpstr>Мозаика космических снимков Landsat-8 за август 2021 года </vt:lpstr>
      <vt:lpstr>ТЕМПературная карта водной поверхности участка реки волги</vt:lpstr>
      <vt:lpstr>Определение очагов аномалий температуры</vt:lpstr>
      <vt:lpstr>Определение очагов аномалий температуры</vt:lpstr>
      <vt:lpstr>Определение очагов аномалий температуры</vt:lpstr>
      <vt:lpstr>Презентация PowerPoint</vt:lpstr>
      <vt:lpstr>Определение очагов мутности </vt:lpstr>
      <vt:lpstr>Определение очагов мутности </vt:lpstr>
      <vt:lpstr>Результаты проекта</vt:lpstr>
      <vt:lpstr>Развитие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ranton</dc:creator>
  <cp:lastModifiedBy>T_OFFICE_8</cp:lastModifiedBy>
  <cp:revision>59</cp:revision>
  <dcterms:created xsi:type="dcterms:W3CDTF">2020-03-11T17:59:11Z</dcterms:created>
  <dcterms:modified xsi:type="dcterms:W3CDTF">2022-04-13T09:49:12Z</dcterms:modified>
</cp:coreProperties>
</file>